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2"/>
    <p:sldId id="1140" r:id="rId3"/>
    <p:sldId id="1142" r:id="rId4"/>
    <p:sldId id="1143" r:id="rId5"/>
    <p:sldId id="1155" r:id="rId6"/>
    <p:sldId id="1156" r:id="rId7"/>
    <p:sldId id="1157" r:id="rId8"/>
    <p:sldId id="1159" r:id="rId9"/>
    <p:sldId id="1158" r:id="rId10"/>
    <p:sldId id="1160" r:id="rId1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80728"/>
            <a:ext cx="11485848" cy="5432837"/>
          </a:xfrm>
          <a:prstGeom prst="rect">
            <a:avLst/>
          </a:prstGeom>
        </p:spPr>
      </p:pic>
      <p:sp>
        <p:nvSpPr>
          <p:cNvPr id="2" name="内容占位符 1"/>
          <p:cNvSpPr>
            <a:spLocks noGrp="1"/>
          </p:cNvSpPr>
          <p:nvPr>
            <p:ph idx="1"/>
          </p:nvPr>
        </p:nvSpPr>
        <p:spPr>
          <a:xfrm>
            <a:off x="360854" y="1196752"/>
            <a:ext cx="11485848" cy="5216813"/>
          </a:xfrm>
        </p:spPr>
        <p:txBody>
          <a:bodyPr/>
          <a:lstStyle/>
          <a:p>
            <a:pPr hangingPunct="0">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dirty="0">
                <a:latin typeface="Times New Roman" panose="02020603050405020304" pitchFamily="18" charset="0"/>
                <a:ea typeface="宋体" panose="02010600030101010101" pitchFamily="2" charset="-122"/>
                <a:cs typeface="Times New Roman" panose="02020603050405020304" pitchFamily="18" charset="0"/>
              </a:rPr>
              <a:t>Since then, over 3,000 space breeding experiments have gone on, resulting in more than 240 main grain</a:t>
            </a:r>
            <a:r>
              <a:rPr lang="zh-CN" altLang="zh-CN" sz="2200" b="1" dirty="0">
                <a:latin typeface="Times New Roman" panose="02020603050405020304" pitchFamily="18" charset="0"/>
                <a:ea typeface="宋体" panose="02010600030101010101" pitchFamily="2" charset="-122"/>
                <a:cs typeface="Times New Roman" panose="02020603050405020304" pitchFamily="18" charset="0"/>
              </a:rPr>
              <a:t>（谷物）</a:t>
            </a:r>
            <a:r>
              <a:rPr lang="en-US" altLang="zh-CN" sz="2200" b="1" dirty="0">
                <a:latin typeface="Times New Roman" panose="02020603050405020304" pitchFamily="18" charset="0"/>
                <a:ea typeface="宋体" panose="02010600030101010101" pitchFamily="2" charset="-122"/>
                <a:cs typeface="Times New Roman" panose="02020603050405020304" pitchFamily="18" charset="0"/>
              </a:rPr>
              <a:t> kinds and over 400 new types of vegetables, fruits, trees, grasses, and flowers.</a:t>
            </a:r>
            <a:endParaRPr lang="zh-CN" altLang="zh-CN" sz="22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dirty="0">
                <a:latin typeface="Times New Roman" panose="02020603050405020304" pitchFamily="18" charset="0"/>
                <a:ea typeface="楷体" panose="02010609060101010101" pitchFamily="49" charset="-122"/>
                <a:cs typeface="Times New Roman" panose="02020603050405020304" pitchFamily="18" charset="0"/>
              </a:rPr>
              <a:t>自那时起</a:t>
            </a:r>
            <a:r>
              <a:rPr lang="en-US" altLang="zh-CN" sz="22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latin typeface="Times New Roman" panose="02020603050405020304" pitchFamily="18" charset="0"/>
                <a:ea typeface="楷体" panose="02010609060101010101" pitchFamily="49" charset="-122"/>
                <a:cs typeface="Times New Roman" panose="02020603050405020304" pitchFamily="18" charset="0"/>
              </a:rPr>
              <a:t>已持续进行了</a:t>
            </a:r>
            <a:r>
              <a:rPr lang="en-US" altLang="zh-CN" sz="2200" b="1" dirty="0">
                <a:latin typeface="Times New Roman" panose="02020603050405020304" pitchFamily="18" charset="0"/>
                <a:ea typeface="宋体" panose="02010600030101010101" pitchFamily="2" charset="-122"/>
                <a:cs typeface="Times New Roman" panose="02020603050405020304" pitchFamily="18" charset="0"/>
              </a:rPr>
              <a:t>3000</a:t>
            </a:r>
            <a:r>
              <a:rPr lang="zh-CN" altLang="zh-CN" sz="2200" b="1" dirty="0">
                <a:latin typeface="Times New Roman" panose="02020603050405020304" pitchFamily="18" charset="0"/>
                <a:ea typeface="楷体" panose="02010609060101010101" pitchFamily="49" charset="-122"/>
                <a:cs typeface="Times New Roman" panose="02020603050405020304" pitchFamily="18" charset="0"/>
              </a:rPr>
              <a:t>多项太空育种实验。这些实验培育出了</a:t>
            </a:r>
            <a:r>
              <a:rPr lang="en-US" altLang="zh-CN" sz="2200" b="1" dirty="0">
                <a:latin typeface="Times New Roman" panose="02020603050405020304" pitchFamily="18" charset="0"/>
                <a:ea typeface="宋体" panose="02010600030101010101" pitchFamily="2" charset="-122"/>
                <a:cs typeface="Times New Roman" panose="02020603050405020304" pitchFamily="18" charset="0"/>
              </a:rPr>
              <a:t>240</a:t>
            </a:r>
            <a:r>
              <a:rPr lang="zh-CN" altLang="zh-CN" sz="2200" b="1" dirty="0">
                <a:latin typeface="Times New Roman" panose="02020603050405020304" pitchFamily="18" charset="0"/>
                <a:ea typeface="楷体" panose="02010609060101010101" pitchFamily="49" charset="-122"/>
                <a:cs typeface="Times New Roman" panose="02020603050405020304" pitchFamily="18" charset="0"/>
              </a:rPr>
              <a:t>余种主要谷物品种</a:t>
            </a:r>
            <a:r>
              <a:rPr lang="en-US" altLang="zh-CN" sz="22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latin typeface="Times New Roman" panose="02020603050405020304" pitchFamily="18" charset="0"/>
                <a:ea typeface="楷体" panose="02010609060101010101" pitchFamily="49" charset="-122"/>
                <a:cs typeface="Times New Roman" panose="02020603050405020304" pitchFamily="18" charset="0"/>
              </a:rPr>
              <a:t>以及涵盖蔬菜、水果、林木、牧草和花卉的</a:t>
            </a:r>
            <a:r>
              <a:rPr lang="en-US" altLang="zh-CN" sz="2200" b="1" dirty="0">
                <a:latin typeface="Times New Roman" panose="02020603050405020304" pitchFamily="18" charset="0"/>
                <a:ea typeface="宋体" panose="02010600030101010101" pitchFamily="2" charset="-122"/>
                <a:cs typeface="Times New Roman" panose="02020603050405020304" pitchFamily="18" charset="0"/>
              </a:rPr>
              <a:t>400</a:t>
            </a:r>
            <a:r>
              <a:rPr lang="zh-CN" altLang="zh-CN" sz="2200" b="1" dirty="0">
                <a:latin typeface="Times New Roman" panose="02020603050405020304" pitchFamily="18" charset="0"/>
                <a:ea typeface="楷体" panose="02010609060101010101" pitchFamily="49" charset="-122"/>
                <a:cs typeface="Times New Roman" panose="02020603050405020304" pitchFamily="18" charset="0"/>
              </a:rPr>
              <a:t>多个新品种。</a:t>
            </a:r>
            <a:endParaRPr lang="zh-CN" altLang="zh-CN" sz="22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b="1" dirty="0" smtClean="0">
                <a:latin typeface="Times New Roman" panose="02020603050405020304" pitchFamily="18" charset="0"/>
                <a:ea typeface="宋体" panose="02010600030101010101" pitchFamily="2" charset="-122"/>
                <a:cs typeface="Times New Roman" panose="02020603050405020304" pitchFamily="18" charset="0"/>
              </a:rPr>
              <a:t>主句</a:t>
            </a:r>
            <a:r>
              <a:rPr lang="zh-CN" altLang="zh-CN" sz="2200" b="1" dirty="0">
                <a:latin typeface="Times New Roman" panose="02020603050405020304" pitchFamily="18" charset="0"/>
                <a:ea typeface="宋体" panose="02010600030101010101" pitchFamily="2" charset="-122"/>
                <a:cs typeface="Times New Roman" panose="02020603050405020304" pitchFamily="18" charset="0"/>
              </a:rPr>
              <a:t>为</a:t>
            </a:r>
            <a:r>
              <a:rPr lang="en-US" altLang="zh-CN" sz="2200" b="1" dirty="0">
                <a:latin typeface="Times New Roman" panose="02020603050405020304" pitchFamily="18" charset="0"/>
                <a:ea typeface="宋体" panose="02010600030101010101" pitchFamily="2" charset="-122"/>
                <a:cs typeface="Times New Roman" panose="02020603050405020304" pitchFamily="18" charset="0"/>
              </a:rPr>
              <a:t>Since then, over 3,000 space breeding experiments have gone on,</a:t>
            </a:r>
            <a:r>
              <a:rPr lang="zh-CN" altLang="zh-CN" sz="2200" b="1" dirty="0">
                <a:latin typeface="Times New Roman" panose="02020603050405020304" pitchFamily="18" charset="0"/>
                <a:ea typeface="宋体" panose="02010600030101010101" pitchFamily="2" charset="-122"/>
                <a:cs typeface="Times New Roman" panose="02020603050405020304" pitchFamily="18" charset="0"/>
              </a:rPr>
              <a:t>结果状语</a:t>
            </a:r>
            <a:r>
              <a:rPr lang="en-US" altLang="zh-CN" sz="2200" b="1" dirty="0">
                <a:latin typeface="Times New Roman" panose="02020603050405020304" pitchFamily="18" charset="0"/>
                <a:ea typeface="宋体" panose="02010600030101010101" pitchFamily="2" charset="-122"/>
                <a:cs typeface="Times New Roman" panose="02020603050405020304" pitchFamily="18" charset="0"/>
              </a:rPr>
              <a:t>,resulting in more than 240 main grain kinds and over 400 new types of vegetables, fruits, trees, grasses, and </a:t>
            </a:r>
            <a:r>
              <a:rPr lang="en-US" altLang="zh-CN" sz="2200" b="1" dirty="0" err="1">
                <a:latin typeface="Times New Roman" panose="02020603050405020304" pitchFamily="18" charset="0"/>
                <a:ea typeface="宋体" panose="02010600030101010101" pitchFamily="2" charset="-122"/>
                <a:cs typeface="Times New Roman" panose="02020603050405020304" pitchFamily="18" charset="0"/>
              </a:rPr>
              <a:t>flowers,“Since</a:t>
            </a:r>
            <a:r>
              <a:rPr lang="en-US" altLang="zh-CN" sz="2200" b="1" dirty="0">
                <a:latin typeface="Times New Roman" panose="02020603050405020304" pitchFamily="18" charset="0"/>
                <a:ea typeface="宋体" panose="02010600030101010101" pitchFamily="2" charset="-122"/>
                <a:cs typeface="Times New Roman" panose="02020603050405020304" pitchFamily="18" charset="0"/>
              </a:rPr>
              <a:t> then”</a:t>
            </a:r>
            <a:r>
              <a:rPr lang="zh-CN" altLang="zh-CN" sz="2200" b="1" dirty="0">
                <a:latin typeface="Times New Roman" panose="02020603050405020304" pitchFamily="18" charset="0"/>
                <a:ea typeface="宋体" panose="02010600030101010101" pitchFamily="2" charset="-122"/>
                <a:cs typeface="Times New Roman" panose="02020603050405020304" pitchFamily="18" charset="0"/>
              </a:rPr>
              <a:t>指代上文提到的时间节点</a:t>
            </a:r>
            <a:r>
              <a:rPr lang="en-US" altLang="zh-CN" sz="22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latin typeface="Times New Roman" panose="02020603050405020304" pitchFamily="18" charset="0"/>
                <a:ea typeface="宋体" panose="02010600030101010101" pitchFamily="2" charset="-122"/>
                <a:cs typeface="Times New Roman" panose="02020603050405020304" pitchFamily="18" charset="0"/>
              </a:rPr>
              <a:t>作为整个主句的时间状语。同时现在分词结构也作本句的结果状语</a:t>
            </a:r>
            <a:r>
              <a:rPr lang="en-US" altLang="zh-CN" sz="2200" b="1" dirty="0">
                <a:latin typeface="Times New Roman" panose="02020603050405020304" pitchFamily="18" charset="0"/>
                <a:ea typeface="宋体" panose="02010600030101010101" pitchFamily="2" charset="-122"/>
                <a:cs typeface="Times New Roman" panose="02020603050405020304" pitchFamily="18" charset="0"/>
              </a:rPr>
              <a:t>,resulting in... </a:t>
            </a:r>
            <a:r>
              <a:rPr lang="zh-CN" altLang="zh-CN" sz="2200" b="1" dirty="0">
                <a:latin typeface="Times New Roman" panose="02020603050405020304" pitchFamily="18" charset="0"/>
                <a:ea typeface="宋体" panose="02010600030101010101" pitchFamily="2" charset="-122"/>
                <a:cs typeface="Times New Roman" panose="02020603050405020304" pitchFamily="18" charset="0"/>
              </a:rPr>
              <a:t>作为主句动作的结果</a:t>
            </a:r>
            <a:r>
              <a:rPr lang="en-US" altLang="zh-CN" sz="22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latin typeface="Times New Roman" panose="02020603050405020304" pitchFamily="18" charset="0"/>
                <a:ea typeface="宋体" panose="02010600030101010101" pitchFamily="2" charset="-122"/>
                <a:cs typeface="Times New Roman" panose="02020603050405020304" pitchFamily="18" charset="0"/>
              </a:rPr>
              <a:t>包含两个并列的成果。</a:t>
            </a:r>
            <a:endParaRPr lang="zh-CN" altLang="zh-CN" sz="22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译文.eps" descr="id:2147488814;FounderCES"/>
          <p:cNvPicPr/>
          <p:nvPr/>
        </p:nvPicPr>
        <p:blipFill>
          <a:blip r:embed="rId3"/>
          <a:stretch>
            <a:fillRect/>
          </a:stretch>
        </p:blipFill>
        <p:spPr>
          <a:xfrm>
            <a:off x="380431" y="2996952"/>
            <a:ext cx="819150" cy="252730"/>
          </a:xfrm>
          <a:prstGeom prst="rect">
            <a:avLst/>
          </a:prstGeom>
        </p:spPr>
      </p:pic>
      <p:pic>
        <p:nvPicPr>
          <p:cNvPr id="4" name="分析.eps" descr="id:2147488821;FounderCES"/>
          <p:cNvPicPr/>
          <p:nvPr/>
        </p:nvPicPr>
        <p:blipFill>
          <a:blip r:embed="rId4"/>
          <a:stretch>
            <a:fillRect/>
          </a:stretch>
        </p:blipFill>
        <p:spPr>
          <a:xfrm>
            <a:off x="393859" y="4005064"/>
            <a:ext cx="770890" cy="238125"/>
          </a:xfrm>
          <a:prstGeom prst="rect">
            <a:avLst/>
          </a:prstGeom>
        </p:spPr>
      </p:pic>
      <p:pic>
        <p:nvPicPr>
          <p:cNvPr id="6" name="图片 5"/>
          <p:cNvPicPr>
            <a:picLocks noChangeAspect="1"/>
          </p:cNvPicPr>
          <p:nvPr/>
        </p:nvPicPr>
        <p:blipFill>
          <a:blip r:embed="rId5"/>
          <a:stretch>
            <a:fillRect/>
          </a:stretch>
        </p:blipFill>
        <p:spPr>
          <a:xfrm>
            <a:off x="352228" y="959163"/>
            <a:ext cx="1752689" cy="377245"/>
          </a:xfrm>
          <a:prstGeom prst="rect">
            <a:avLst/>
          </a:prstGeom>
        </p:spPr>
      </p:pic>
    </p:spTree>
    <p:extLst>
      <p:ext uri="{BB962C8B-B14F-4D97-AF65-F5344CB8AC3E}">
        <p14:creationId xmlns:p14="http://schemas.microsoft.com/office/powerpoint/2010/main" val="9533177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566645"/>
            <a:ext cx="11485848" cy="1130246"/>
          </a:xfrm>
        </p:spPr>
        <p:txBody>
          <a:bodyPr/>
          <a:lstStyle/>
          <a:p>
            <a:pPr hangingPunct="0">
              <a:spcAft>
                <a:spcPts val="0"/>
              </a:spcAft>
            </a:pP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本文主要介绍了山西省晋中国家农业高新技术产业示范区进行的太空育种工作。</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语篇导航-DA.eps" descr="id:2147487031;FounderCES"/>
          <p:cNvPicPr/>
          <p:nvPr/>
        </p:nvPicPr>
        <p:blipFill>
          <a:blip r:embed="rId2"/>
          <a:stretch>
            <a:fillRect/>
          </a:stretch>
        </p:blipFill>
        <p:spPr>
          <a:xfrm>
            <a:off x="527144" y="2697024"/>
            <a:ext cx="1580007" cy="385572"/>
          </a:xfrm>
          <a:prstGeom prst="rect">
            <a:avLst/>
          </a:prstGeom>
        </p:spPr>
      </p:pic>
      <p:pic>
        <p:nvPicPr>
          <p:cNvPr id="3" name="图片 2"/>
          <p:cNvPicPr>
            <a:picLocks noChangeAspect="1"/>
          </p:cNvPicPr>
          <p:nvPr/>
        </p:nvPicPr>
        <p:blipFill>
          <a:blip r:embed="rId3"/>
          <a:stretch>
            <a:fillRect/>
          </a:stretch>
        </p:blipFill>
        <p:spPr>
          <a:xfrm>
            <a:off x="749470" y="1076182"/>
            <a:ext cx="10691473" cy="1402630"/>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008230"/>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Jinzhong National Agricultural High-Tech Industry Demonstration Zone in Shanxi Province, some truly “out-of-this-world” work is going on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upland rice seeds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早稻种子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experienced “space breeding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育种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grown up there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upland rice seeds were taken to the Tiangong space station by the Shenzhou XVI members in May 2023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they experienced space radiation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辐射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microgravity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微重力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caused genetic mutations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基因突变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spending more than 150 days in space, the seeds returned to Earth on Oct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Scientists studied the mutations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found that some of the mutations gave the seeds qualities that farmers prefer, such as higher production, faster growth without illness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07799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562228"/>
          </a:xfrm>
        </p:spPr>
        <p:txBody>
          <a:bodyPr/>
          <a:lstStyle/>
          <a:p>
            <a:pPr indent="9144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space breeding, the space environment holds great value, which cannot be copied on Earth,” Professor Dong Qi from Shanxi Agricultural University said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“Traditional breeding usually takes eight to ten years, but space breeding could cut down the time by half,” he added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explained that these space seeds may look the same on the outside but go through important changes on the inside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Space breeding, however, is not a simple task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 all seeds mutate in space, so careful choice is the key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the little space on the spacecraft, only the chosen seeds are sent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space travel, the seeds still need to be tested for things like production, quality, and market value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end, only a few of the seeds pass the test to become true “space seeds”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08995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862322"/>
          </a:xfrm>
        </p:spPr>
        <p:txBody>
          <a:bodyPr/>
          <a:lstStyle/>
          <a:p>
            <a:pPr hangingPunct="0">
              <a:spcAft>
                <a:spcPts val="0"/>
              </a:spcAft>
              <a:tabLst>
                <a:tab pos="5130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long did the upland rice seeds stay in space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least one year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 a week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Less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than two months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Around</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five months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864500" y="862590"/>
            <a:ext cx="407484" cy="461665"/>
          </a:xfrm>
          <a:prstGeom prst="rect">
            <a:avLst/>
          </a:prstGeom>
        </p:spPr>
        <p:txBody>
          <a:bodyPr wrap="none">
            <a:spAutoFit/>
          </a:bodyPr>
          <a:lstStyle/>
          <a:p>
            <a:r>
              <a:rPr lang="en-US" altLang="zh-CN" sz="2400" dirty="0"/>
              <a:t>D</a:t>
            </a:r>
            <a:endParaRPr lang="zh-CN" altLang="en-US" dirty="0"/>
          </a:p>
        </p:txBody>
      </p:sp>
      <p:sp>
        <p:nvSpPr>
          <p:cNvPr id="4" name="内容占位符 1"/>
          <p:cNvSpPr txBox="1">
            <a:spLocks/>
          </p:cNvSpPr>
          <p:nvPr/>
        </p:nvSpPr>
        <p:spPr bwMode="auto">
          <a:xfrm>
            <a:off x="360854" y="354495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推理判断题。根据第三段中的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“After spending more than 150 days in space, the seeds returned to Earth on Oct. 31.”</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在太空中度过</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150</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多天后</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这些种子于</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31</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日返回地球。</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旱稻种子在太空中停留大约</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个月。故选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70555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862322"/>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can we infer from what Professor Dong Qi said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traditional breeding is the same as the space breeding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space breeding might take about four to five years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space seeds look different both outside and inside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environment on earth is better than that in space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855874" y="856964"/>
            <a:ext cx="389850" cy="461665"/>
          </a:xfrm>
          <a:prstGeom prst="rect">
            <a:avLst/>
          </a:prstGeom>
        </p:spPr>
        <p:txBody>
          <a:bodyPr wrap="none">
            <a:spAutoFit/>
          </a:bodyPr>
          <a:lstStyle/>
          <a:p>
            <a:r>
              <a:rPr lang="en-US" altLang="zh-CN" sz="2400" dirty="0"/>
              <a:t>B</a:t>
            </a:r>
            <a:endParaRPr lang="zh-CN" altLang="en-US" dirty="0"/>
          </a:p>
        </p:txBody>
      </p:sp>
      <p:sp>
        <p:nvSpPr>
          <p:cNvPr id="4" name="内容占位符 2"/>
          <p:cNvSpPr txBox="1">
            <a:spLocks/>
          </p:cNvSpPr>
          <p:nvPr/>
        </p:nvSpPr>
        <p:spPr bwMode="auto">
          <a:xfrm>
            <a:off x="360854" y="3496940"/>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细节理解题。根据第四段中的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“‘Traditional breeding usually takes eight to ten years, but space breeding could cut down the time by half,’ he added.”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传统育种通常需要</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年的时间</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但太空育种可以将时间缩短一半。</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太空育种可能需要大约</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年的时间。故选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34173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correct order for seeds to become the true “space seeds”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seeds are tested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seeds are chosen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seeds are sent to the space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seeds return from the space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①②③④</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②③④①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②①④③</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④①③②</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90750" y="861828"/>
            <a:ext cx="3003795" cy="444348"/>
          </a:xfrm>
          <a:prstGeom prst="rect">
            <a:avLst/>
          </a:prstGeom>
        </p:spPr>
      </p:pic>
      <p:sp>
        <p:nvSpPr>
          <p:cNvPr id="4" name="矩形 3"/>
          <p:cNvSpPr/>
          <p:nvPr/>
        </p:nvSpPr>
        <p:spPr>
          <a:xfrm>
            <a:off x="838622" y="879103"/>
            <a:ext cx="351506" cy="461665"/>
          </a:xfrm>
          <a:prstGeom prst="rect">
            <a:avLst/>
          </a:prstGeom>
        </p:spPr>
        <p:txBody>
          <a:bodyPr wrap="square">
            <a:spAutoFit/>
          </a:bodyPr>
          <a:lstStyle/>
          <a:p>
            <a:r>
              <a:rPr lang="en-US" altLang="zh-CN" sz="2400" dirty="0" smtClean="0"/>
              <a:t>B</a:t>
            </a:r>
            <a:endParaRPr lang="zh-CN" altLang="en-US" sz="2400" dirty="0"/>
          </a:p>
        </p:txBody>
      </p:sp>
    </p:spTree>
    <p:extLst>
      <p:ext uri="{BB962C8B-B14F-4D97-AF65-F5344CB8AC3E}">
        <p14:creationId xmlns:p14="http://schemas.microsoft.com/office/powerpoint/2010/main" val="1232013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900235"/>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细节理解题。根据倒数第三段中的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“With the little space on the spacecraft, only the chosen seeds are sent. After space travel, the seeds still need to be tested for things like production, quality, and market value. In the end, only a few of the seeds pass the test to become true ‘space seeds’.”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由于航天器上的空间很小</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只会发送选定的种子。太空旅行后</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种子仍需要进行生产、质量和市场价值等方面的测试。最后</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只有少数种子通过了测试</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成为真正的</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太空种子</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选种顺序为：</a:t>
            </a:r>
            <a:r>
              <a:rPr lang="zh-CN" altLang="zh-CN" b="1">
                <a:solidFill>
                  <a:srgbClr val="FF0000"/>
                </a:solidFill>
                <a:latin typeface="Times New Roman" panose="02020603050405020304" pitchFamily="18" charset="0"/>
                <a:ea typeface="宋体" panose="02010600030101010101" pitchFamily="2" charset="-122"/>
                <a:cs typeface="宋体" panose="02010600030101010101" pitchFamily="2" charset="-122"/>
              </a:rPr>
              <a:t>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种子选好了</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宋体" panose="02010600030101010101" pitchFamily="2" charset="-122"/>
              </a:rPr>
              <a:t>③</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种子被送到太空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宋体" panose="02010600030101010101" pitchFamily="2" charset="-122"/>
              </a:rPr>
              <a:t>④</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种子从太空返回</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宋体" panose="02010600030101010101" pitchFamily="2" charset="-122"/>
              </a:rPr>
              <a:t>①</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种子经过测试。故选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749498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67241"/>
          </a:xfrm>
        </p:spPr>
        <p:txBody>
          <a:bodyPr/>
          <a:lstStyle/>
          <a:p>
            <a:pPr hangingPunct="0">
              <a:spcAft>
                <a:spcPts val="0"/>
              </a:spcAft>
              <a:tabLst>
                <a:tab pos="5130800"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2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the purpose of the last paragraph</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13080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introduce the background</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lead out a saying</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give a conclusion</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begin a new topic</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04118" y="853964"/>
            <a:ext cx="388248" cy="430887"/>
          </a:xfrm>
          <a:prstGeom prst="rect">
            <a:avLst/>
          </a:prstGeom>
        </p:spPr>
        <p:txBody>
          <a:bodyPr wrap="none">
            <a:spAutoFit/>
          </a:bodyPr>
          <a:lstStyle/>
          <a:p>
            <a:r>
              <a:rPr lang="en-US" altLang="zh-CN" sz="2200" dirty="0"/>
              <a:t>C</a:t>
            </a:r>
            <a:endParaRPr lang="zh-CN" altLang="en-US" sz="2200" dirty="0"/>
          </a:p>
        </p:txBody>
      </p:sp>
      <p:sp>
        <p:nvSpPr>
          <p:cNvPr id="4" name="内容占位符 1"/>
          <p:cNvSpPr txBox="1">
            <a:spLocks/>
          </p:cNvSpPr>
          <p:nvPr/>
        </p:nvSpPr>
        <p:spPr bwMode="auto">
          <a:xfrm>
            <a:off x="360854" y="3356992"/>
            <a:ext cx="11485848" cy="3075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写作意图题。根据最后一段</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journey of Chinese crop seeds into space began in 1987. Since </a:t>
            </a:r>
            <a:r>
              <a:rPr lang="en-US" altLang="zh-CN" sz="2200"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then,over</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3,000 space breeding experiments have gone </a:t>
            </a:r>
            <a:r>
              <a:rPr lang="en-US" altLang="zh-CN" sz="2200"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on,resulting</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in more than 240 main grain</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谷物</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kinds and over 400 new types of vegetables, fruits, trees, grasses, and flowers.”</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中国农作物种子进入太空的旅程始于</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1987</a:t>
            </a:r>
            <a:r>
              <a:rPr lang="zh-CN" altLang="zh-CN" sz="22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年。从那时起</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已经进行了</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3000</a:t>
            </a:r>
            <a:r>
              <a:rPr lang="zh-CN" altLang="zh-CN" sz="22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多次太空育种试验</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培育出了</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240</a:t>
            </a:r>
            <a:r>
              <a:rPr lang="zh-CN" altLang="zh-CN" sz="22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多种主要谷物和</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400</a:t>
            </a:r>
            <a:r>
              <a:rPr lang="zh-CN" altLang="zh-CN" sz="22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多种新型蔬菜、水果、树木、草和花卉。</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本段列出了多年的工作成果数据</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是为了给出一个结论。故选</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38427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430</TotalTime>
  <Words>1124</Words>
  <Application>Microsoft Office PowerPoint</Application>
  <PresentationFormat>自定义</PresentationFormat>
  <Paragraphs>39</Paragraphs>
  <Slides>10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10</vt:i4>
      </vt:variant>
    </vt:vector>
  </HeadingPairs>
  <TitlesOfParts>
    <vt:vector size="18"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308124803@qq.com</cp:lastModifiedBy>
  <cp:revision>446</cp:revision>
  <dcterms:created xsi:type="dcterms:W3CDTF">2020-11-06T05:24:00Z</dcterms:created>
  <dcterms:modified xsi:type="dcterms:W3CDTF">2025-09-17T15:20:41Z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